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1" r:id="rId3"/>
    <p:sldId id="516" r:id="rId4"/>
    <p:sldId id="518" r:id="rId5"/>
    <p:sldId id="519" r:id="rId6"/>
    <p:sldId id="520" r:id="rId7"/>
    <p:sldId id="521" r:id="rId8"/>
    <p:sldId id="540" r:id="rId9"/>
    <p:sldId id="541" r:id="rId10"/>
    <p:sldId id="542" r:id="rId11"/>
    <p:sldId id="543" r:id="rId12"/>
    <p:sldId id="517" r:id="rId13"/>
    <p:sldId id="439" r:id="rId14"/>
    <p:sldId id="456" r:id="rId15"/>
    <p:sldId id="495" r:id="rId16"/>
    <p:sldId id="460" r:id="rId17"/>
    <p:sldId id="463" r:id="rId18"/>
    <p:sldId id="496" r:id="rId19"/>
    <p:sldId id="497" r:id="rId20"/>
    <p:sldId id="498" r:id="rId21"/>
    <p:sldId id="545" r:id="rId22"/>
    <p:sldId id="549" r:id="rId23"/>
    <p:sldId id="546" r:id="rId24"/>
    <p:sldId id="550" r:id="rId25"/>
    <p:sldId id="551" r:id="rId26"/>
    <p:sldId id="553" r:id="rId27"/>
    <p:sldId id="505" r:id="rId28"/>
    <p:sldId id="554" r:id="rId29"/>
    <p:sldId id="555" r:id="rId30"/>
    <p:sldId id="506" r:id="rId31"/>
    <p:sldId id="507" r:id="rId32"/>
    <p:sldId id="508" r:id="rId33"/>
    <p:sldId id="552" r:id="rId34"/>
    <p:sldId id="54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/>
    <p:restoredTop sz="94750"/>
  </p:normalViewPr>
  <p:slideViewPr>
    <p:cSldViewPr snapToGrid="0" snapToObjects="1">
      <p:cViewPr varScale="1">
        <p:scale>
          <a:sx n="125" d="100"/>
          <a:sy n="125" d="100"/>
        </p:scale>
        <p:origin x="160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7E02-3716-1D40-8D7F-57DC01E2C52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AE257-E312-FE44-A1AA-8C5A2E8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1F8C-99EB-444E-99A1-923AF2D15547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320D3-BB20-7A42-947C-A5C1AF844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46D9-C699-D14E-85F5-3AE881B9DBE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BIFX 503: Statistics for Bioinformatics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456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Jennifer Schroeder, Ph.D.</a:t>
            </a:r>
          </a:p>
          <a:p>
            <a:r>
              <a:rPr lang="en-US" dirty="0">
                <a:solidFill>
                  <a:schemeClr val="tx1"/>
                </a:solidFill>
              </a:rPr>
              <a:t>Wednesdays,  5:30-8:00pm</a:t>
            </a:r>
          </a:p>
          <a:p>
            <a:r>
              <a:rPr lang="en-US" dirty="0">
                <a:solidFill>
                  <a:schemeClr val="tx1"/>
                </a:solidFill>
              </a:rPr>
              <a:t>Hodson Technology Center, Room 237</a:t>
            </a:r>
          </a:p>
          <a:p>
            <a:r>
              <a:rPr lang="en-US" dirty="0">
                <a:solidFill>
                  <a:schemeClr val="tx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4893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procedure as for linear regression</a:t>
            </a:r>
          </a:p>
          <a:p>
            <a:pPr lvl="1"/>
            <a:r>
              <a:rPr lang="en-US" dirty="0"/>
              <a:t>Balance goodness-of-fit with complexity</a:t>
            </a:r>
          </a:p>
          <a:p>
            <a:endParaRPr lang="en-US" dirty="0"/>
          </a:p>
          <a:p>
            <a:r>
              <a:rPr lang="en-US" dirty="0"/>
              <a:t>Iterative in nature</a:t>
            </a:r>
          </a:p>
          <a:p>
            <a:pPr lvl="1"/>
            <a:r>
              <a:rPr lang="en-US" dirty="0"/>
              <a:t>Goal is an explanatory model with good fit to data</a:t>
            </a:r>
          </a:p>
          <a:p>
            <a:pPr lvl="1"/>
            <a:r>
              <a:rPr lang="en-US" dirty="0"/>
              <a:t>Examine model fit statistics at each step</a:t>
            </a:r>
          </a:p>
        </p:txBody>
      </p:sp>
    </p:spTree>
    <p:extLst>
      <p:ext uri="{BB962C8B-B14F-4D97-AF65-F5344CB8AC3E}">
        <p14:creationId xmlns:p14="http://schemas.microsoft.com/office/powerpoint/2010/main" val="146676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for linear regression</a:t>
            </a:r>
          </a:p>
          <a:p>
            <a:r>
              <a:rPr lang="en-US" dirty="0"/>
              <a:t>Parameter estimates (slopes)</a:t>
            </a:r>
          </a:p>
          <a:p>
            <a:pPr lvl="1"/>
            <a:r>
              <a:rPr lang="en-US" dirty="0"/>
              <a:t>Hypothesis tests: slope = zero?</a:t>
            </a:r>
          </a:p>
          <a:p>
            <a:pPr lvl="1"/>
            <a:r>
              <a:rPr lang="en-US" dirty="0"/>
              <a:t>Confidence intervals</a:t>
            </a:r>
          </a:p>
          <a:p>
            <a:r>
              <a:rPr lang="en-US" dirty="0"/>
              <a:t>Overall model fit</a:t>
            </a:r>
          </a:p>
          <a:p>
            <a:pPr lvl="1"/>
            <a:r>
              <a:rPr lang="en-US" dirty="0"/>
              <a:t>Different methods for assessing fit</a:t>
            </a:r>
          </a:p>
          <a:p>
            <a:pPr lvl="1"/>
            <a:r>
              <a:rPr lang="en-US" dirty="0"/>
              <a:t>Information Criterion, e.g., AIC, BIC</a:t>
            </a:r>
          </a:p>
        </p:txBody>
      </p:sp>
    </p:spTree>
    <p:extLst>
      <p:ext uri="{BB962C8B-B14F-4D97-AF65-F5344CB8AC3E}">
        <p14:creationId xmlns:p14="http://schemas.microsoft.com/office/powerpoint/2010/main" val="109508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5" y="1765980"/>
            <a:ext cx="8229600" cy="1143000"/>
          </a:xfrm>
        </p:spPr>
        <p:txBody>
          <a:bodyPr/>
          <a:lstStyle/>
          <a:p>
            <a:r>
              <a:rPr lang="en-US" b="1" i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8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Answers the same questions as linear regression, only the outcome is binary instead of continuous</a:t>
            </a:r>
          </a:p>
          <a:p>
            <a:pPr lvl="1"/>
            <a:r>
              <a:rPr lang="en-US" sz="2400" dirty="0"/>
              <a:t>E.g. low birth weight yes or no</a:t>
            </a:r>
          </a:p>
          <a:p>
            <a:r>
              <a:rPr lang="en-US" sz="2800" dirty="0"/>
              <a:t>Instead of wanting to know the change in Y associated with X, you want to know the </a:t>
            </a:r>
            <a:r>
              <a:rPr lang="en-US" sz="2800" b="1" i="1" dirty="0"/>
              <a:t>probability of Y</a:t>
            </a:r>
            <a:r>
              <a:rPr lang="en-US" sz="2800" dirty="0"/>
              <a:t> associated with X</a:t>
            </a:r>
          </a:p>
          <a:p>
            <a:r>
              <a:rPr lang="en-US" sz="2800" dirty="0"/>
              <a:t>For example:</a:t>
            </a:r>
          </a:p>
          <a:p>
            <a:pPr lvl="1"/>
            <a:r>
              <a:rPr lang="en-US" sz="2400" dirty="0"/>
              <a:t>Is maternal smoking associated with the probability of low birth weight?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8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7343"/>
            <a:ext cx="8229600" cy="3618820"/>
          </a:xfrm>
        </p:spPr>
        <p:txBody>
          <a:bodyPr/>
          <a:lstStyle/>
          <a:p>
            <a:r>
              <a:rPr lang="en-US" dirty="0"/>
              <a:t>The logit function</a:t>
            </a:r>
          </a:p>
          <a:p>
            <a:pPr lvl="1"/>
            <a:r>
              <a:rPr lang="en-US" altLang="en-US" dirty="0"/>
              <a:t>logit(Y)=ln(Y/(1-Y))</a:t>
            </a:r>
          </a:p>
          <a:p>
            <a:pPr lvl="1"/>
            <a:r>
              <a:rPr lang="en-US" dirty="0"/>
              <a:t>Constrains the outcome probability 0&lt;p&lt;1</a:t>
            </a:r>
          </a:p>
          <a:p>
            <a:pPr lvl="1"/>
            <a:r>
              <a:rPr lang="en-US" dirty="0"/>
              <a:t>Allows the regression coefficients to have an odds ratio interpretation</a:t>
            </a:r>
          </a:p>
          <a:p>
            <a:pPr lvl="1"/>
            <a:r>
              <a:rPr lang="en-US" altLang="en-US" dirty="0"/>
              <a:t>e</a:t>
            </a:r>
            <a:r>
              <a:rPr lang="en-US" altLang="en-US" baseline="30000" dirty="0">
                <a:sym typeface="Symbol" charset="2"/>
              </a:rPr>
              <a:t>1</a:t>
            </a:r>
            <a:r>
              <a:rPr lang="en-US" altLang="en-US" dirty="0">
                <a:sym typeface="Symbol" charset="2"/>
              </a:rPr>
              <a:t> = odds ratio for Y associated with a unit increase in X</a:t>
            </a:r>
            <a:r>
              <a:rPr lang="en-US" altLang="en-US" baseline="-25000" dirty="0">
                <a:sym typeface="Symbol" charset="2"/>
              </a:rPr>
              <a:t>1</a:t>
            </a:r>
          </a:p>
          <a:p>
            <a:pPr lvl="1"/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Logistic Regression</a:t>
            </a: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978752"/>
              </p:ext>
            </p:extLst>
          </p:nvPr>
        </p:nvGraphicFramePr>
        <p:xfrm>
          <a:off x="1828800" y="1364343"/>
          <a:ext cx="548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Equation" r:id="rId3" imgW="2730500" imgH="431800" progId="Equation.3">
                  <p:embed/>
                </p:oleObj>
              </mc:Choice>
              <mc:Fallback>
                <p:oleObj name="Equation" r:id="rId3" imgW="2730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364343"/>
                        <a:ext cx="5486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3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8100"/>
            <a:ext cx="8229600" cy="42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9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Risk vs. </a:t>
            </a:r>
            <a:r>
              <a:rPr lang="en-US" altLang="en-US" sz="3600" dirty="0"/>
              <a:t>Odds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37029" y="1270000"/>
            <a:ext cx="8229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Risk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Simply a probability or relative frequency</a:t>
            </a:r>
          </a:p>
          <a:p>
            <a:pPr lvl="1"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Odds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Ratio of two probabilities: the probability of an event happening divided by the probability of it not happening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Odds of heads from one toss of a fair coin = 0.5/0.5 = 1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Odds of two heads in two tosses = 0.25/0.75 = 1/3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Odds ratio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Ratio of two odds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333616"/>
              </p:ext>
            </p:extLst>
          </p:nvPr>
        </p:nvGraphicFramePr>
        <p:xfrm>
          <a:off x="3751942" y="5831114"/>
          <a:ext cx="5257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" name="Equation" r:id="rId3" imgW="2463800" imgH="444500" progId="Equation.3">
                  <p:embed/>
                </p:oleObj>
              </mc:Choice>
              <mc:Fallback>
                <p:oleObj name="Equation" r:id="rId3" imgW="2463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942" y="5831114"/>
                        <a:ext cx="52578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32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of Logistic Regression Coefficients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29" y="2663371"/>
            <a:ext cx="8650513" cy="3462792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en-US" dirty="0"/>
              <a:t>e</a:t>
            </a:r>
            <a:r>
              <a:rPr lang="en-US" altLang="en-US" baseline="30000" dirty="0">
                <a:sym typeface="Symbol" charset="2"/>
              </a:rPr>
              <a:t>1</a:t>
            </a:r>
            <a:r>
              <a:rPr lang="en-US" altLang="en-US" dirty="0">
                <a:sym typeface="Symbol" charset="2"/>
              </a:rPr>
              <a:t> = odds ratio (OR) for Y associated with a unit increase in X</a:t>
            </a:r>
            <a:r>
              <a:rPr lang="en-US" altLang="en-US" baseline="-25000" dirty="0">
                <a:sym typeface="Symbol" charset="2"/>
              </a:rPr>
              <a:t>1</a:t>
            </a:r>
          </a:p>
          <a:p>
            <a:pPr lvl="1"/>
            <a:r>
              <a:rPr lang="en-US" dirty="0"/>
              <a:t>OR=2.0 means that a unit increase in X1 makes the outcome twice as likely</a:t>
            </a:r>
          </a:p>
          <a:p>
            <a:pPr lvl="2"/>
            <a:r>
              <a:rPr lang="en-US" b="1" i="1" dirty="0"/>
              <a:t>Positive</a:t>
            </a:r>
            <a:r>
              <a:rPr lang="en-US" dirty="0"/>
              <a:t> association, </a:t>
            </a:r>
            <a:r>
              <a:rPr lang="en-US" b="1" i="1" dirty="0"/>
              <a:t>positive</a:t>
            </a:r>
            <a:r>
              <a:rPr lang="en-US" dirty="0"/>
              <a:t> sign on β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OR=0.5 means that a unit increase in X1 makes the outcome half as likely</a:t>
            </a:r>
          </a:p>
          <a:p>
            <a:pPr lvl="2"/>
            <a:r>
              <a:rPr lang="en-US" b="1" i="1" dirty="0"/>
              <a:t>Negative</a:t>
            </a:r>
            <a:r>
              <a:rPr lang="en-US" dirty="0"/>
              <a:t> association, </a:t>
            </a:r>
            <a:r>
              <a:rPr lang="en-US" b="1" i="1" dirty="0"/>
              <a:t>negative</a:t>
            </a:r>
            <a:r>
              <a:rPr lang="en-US" dirty="0"/>
              <a:t> sign on β</a:t>
            </a:r>
            <a:r>
              <a:rPr lang="en-US" baseline="-25000" dirty="0"/>
              <a:t>1</a:t>
            </a: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409607"/>
              </p:ext>
            </p:extLst>
          </p:nvPr>
        </p:nvGraphicFramePr>
        <p:xfrm>
          <a:off x="1828800" y="1583304"/>
          <a:ext cx="548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Equation" r:id="rId3" imgW="2730500" imgH="431800" progId="Equation.3">
                  <p:embed/>
                </p:oleObj>
              </mc:Choice>
              <mc:Fallback>
                <p:oleObj name="Equation" r:id="rId3" imgW="2730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83304"/>
                        <a:ext cx="5486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99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Inference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dirty="0"/>
              <a:t>Overall model</a:t>
            </a:r>
          </a:p>
          <a:p>
            <a:pPr lvl="1"/>
            <a:r>
              <a:rPr lang="en-US" altLang="en-US" sz="2400" dirty="0"/>
              <a:t>Overall goodness-of-fit tests (</a:t>
            </a:r>
            <a:r>
              <a:rPr lang="el-GR" altLang="en-US" sz="2400" dirty="0">
                <a:ea typeface="Arial" charset="0"/>
                <a:cs typeface="Arial" charset="0"/>
              </a:rPr>
              <a:t>χ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2</a:t>
            </a:r>
            <a:r>
              <a:rPr lang="en-US" altLang="en-US" sz="2400" dirty="0">
                <a:ea typeface="Arial" charset="0"/>
                <a:cs typeface="Arial" charset="0"/>
              </a:rPr>
              <a:t>, Hosmer-</a:t>
            </a:r>
            <a:r>
              <a:rPr lang="en-US" altLang="en-US" sz="2400" dirty="0" err="1">
                <a:ea typeface="Arial" charset="0"/>
                <a:cs typeface="Arial" charset="0"/>
              </a:rPr>
              <a:t>Lemeshow</a:t>
            </a:r>
            <a:r>
              <a:rPr lang="en-US" altLang="en-US" sz="2400" dirty="0">
                <a:ea typeface="Arial" charset="0"/>
                <a:cs typeface="Arial" charset="0"/>
              </a:rPr>
              <a:t>)</a:t>
            </a:r>
            <a:endParaRPr lang="el-GR" altLang="en-US" sz="2400" dirty="0">
              <a:ea typeface="Arial" charset="0"/>
              <a:cs typeface="Arial" charset="0"/>
            </a:endParaRPr>
          </a:p>
          <a:p>
            <a:pPr lvl="1"/>
            <a:r>
              <a:rPr lang="en-US" altLang="en-US" sz="2400" dirty="0"/>
              <a:t>Pseudo-R</a:t>
            </a:r>
            <a:r>
              <a:rPr lang="en-US" altLang="en-US" sz="2400" baseline="30000" dirty="0"/>
              <a:t>2</a:t>
            </a:r>
          </a:p>
          <a:p>
            <a:pPr lvl="1"/>
            <a:endParaRPr lang="en-US" altLang="en-US" sz="2400" dirty="0"/>
          </a:p>
          <a:p>
            <a:r>
              <a:rPr lang="en-US" altLang="en-US" sz="2800" dirty="0"/>
              <a:t>Contribution of individual IVs</a:t>
            </a:r>
          </a:p>
          <a:p>
            <a:pPr lvl="1"/>
            <a:r>
              <a:rPr lang="en-US" altLang="en-US" sz="2400" dirty="0"/>
              <a:t>Wald test to determine if coefficient</a:t>
            </a:r>
            <a:r>
              <a:rPr lang="en-US" altLang="en-US" sz="2400" dirty="0">
                <a:ea typeface="Arial" charset="0"/>
                <a:cs typeface="Arial" charset="0"/>
              </a:rPr>
              <a:t>≠</a:t>
            </a:r>
            <a:r>
              <a:rPr lang="en-US" altLang="en-US" sz="2400" dirty="0"/>
              <a:t>0</a:t>
            </a:r>
          </a:p>
          <a:p>
            <a:pPr lvl="1"/>
            <a:r>
              <a:rPr lang="en-US" altLang="en-US" sz="2400" dirty="0"/>
              <a:t>Confidence limits on the coefficient (does it include 0, i.e. does the OR include 1)</a:t>
            </a:r>
          </a:p>
          <a:p>
            <a:pPr lvl="1"/>
            <a:r>
              <a:rPr lang="en-US" altLang="en-US" sz="2400" dirty="0"/>
              <a:t>If adding several IVs at once, a </a:t>
            </a:r>
            <a:r>
              <a:rPr lang="el-GR" altLang="en-US" sz="2400" dirty="0">
                <a:ea typeface="Arial" charset="0"/>
                <a:cs typeface="Arial" charset="0"/>
              </a:rPr>
              <a:t>χ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2</a:t>
            </a:r>
            <a:r>
              <a:rPr lang="en-US" altLang="en-US" sz="2400" dirty="0"/>
              <a:t> or likelihood ratio test can determine if adding them adds predictive ability to the model</a:t>
            </a:r>
          </a:p>
        </p:txBody>
      </p:sp>
    </p:spTree>
    <p:extLst>
      <p:ext uri="{BB962C8B-B14F-4D97-AF65-F5344CB8AC3E}">
        <p14:creationId xmlns:p14="http://schemas.microsoft.com/office/powerpoint/2010/main" val="191919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glm</a:t>
            </a:r>
            <a:r>
              <a:rPr lang="en-US" b="1" dirty="0">
                <a:solidFill>
                  <a:srgbClr val="C00000"/>
                </a:solidFill>
              </a:rPr>
              <a:t>(y ~ x, data, family=binomial(logit))</a:t>
            </a:r>
          </a:p>
          <a:p>
            <a:endParaRPr lang="en-US" dirty="0"/>
          </a:p>
          <a:p>
            <a:r>
              <a:rPr lang="en-US" dirty="0"/>
              <a:t>y = binary dependent variable (0/1)</a:t>
            </a:r>
          </a:p>
          <a:p>
            <a:r>
              <a:rPr lang="en-US" dirty="0"/>
              <a:t>x = independent variable</a:t>
            </a:r>
          </a:p>
          <a:p>
            <a:pPr lvl="1"/>
            <a:r>
              <a:rPr lang="en-US" dirty="0"/>
              <a:t>Can be continuous or categorical</a:t>
            </a:r>
          </a:p>
          <a:p>
            <a:r>
              <a:rPr lang="en-US" dirty="0"/>
              <a:t>family=binomial(logit)</a:t>
            </a:r>
          </a:p>
          <a:p>
            <a:pPr lvl="1"/>
            <a:r>
              <a:rPr lang="en-US" dirty="0"/>
              <a:t>Identifies link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382" y="2325011"/>
            <a:ext cx="7680418" cy="3357332"/>
          </a:xfrm>
        </p:spPr>
        <p:txBody>
          <a:bodyPr>
            <a:normAutofit/>
          </a:bodyPr>
          <a:lstStyle/>
          <a:p>
            <a:r>
              <a:rPr lang="en-US" dirty="0"/>
              <a:t>Generalized Linear Models</a:t>
            </a:r>
          </a:p>
          <a:p>
            <a:r>
              <a:rPr lang="en-US" dirty="0"/>
              <a:t>Logistic regression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2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fit &lt;- </a:t>
            </a:r>
            <a:r>
              <a:rPr lang="en-US" dirty="0" err="1"/>
              <a:t>glm</a:t>
            </a:r>
            <a:r>
              <a:rPr lang="en-US" dirty="0"/>
              <a:t>(y ~ x, data, family=binomial(logit))</a:t>
            </a:r>
          </a:p>
          <a:p>
            <a:pPr lvl="1"/>
            <a:r>
              <a:rPr lang="en-US" dirty="0"/>
              <a:t>Fits logistic regression model</a:t>
            </a:r>
          </a:p>
          <a:p>
            <a:pPr lvl="1"/>
            <a:r>
              <a:rPr lang="en-US" dirty="0"/>
              <a:t>Stores results as variable “fit”</a:t>
            </a:r>
          </a:p>
          <a:p>
            <a:r>
              <a:rPr lang="en-US" dirty="0"/>
              <a:t>summary(fit)</a:t>
            </a:r>
          </a:p>
          <a:p>
            <a:pPr lvl="1"/>
            <a:r>
              <a:rPr lang="en-US" dirty="0"/>
              <a:t>Prints summary</a:t>
            </a:r>
          </a:p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coef</a:t>
            </a:r>
            <a:r>
              <a:rPr lang="en-US" dirty="0"/>
              <a:t>(fit))</a:t>
            </a:r>
          </a:p>
          <a:p>
            <a:pPr lvl="1"/>
            <a:r>
              <a:rPr lang="en-US" dirty="0"/>
              <a:t>Prints </a:t>
            </a:r>
            <a:r>
              <a:rPr lang="en-US" dirty="0" err="1"/>
              <a:t>exponentiated</a:t>
            </a:r>
            <a:r>
              <a:rPr lang="en-US" dirty="0"/>
              <a:t> coefficients</a:t>
            </a:r>
          </a:p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confint</a:t>
            </a:r>
            <a:r>
              <a:rPr lang="en-US" dirty="0"/>
              <a:t>(fit))</a:t>
            </a:r>
          </a:p>
          <a:p>
            <a:pPr lvl="1"/>
            <a:r>
              <a:rPr lang="en-US" dirty="0"/>
              <a:t>Prints </a:t>
            </a:r>
            <a:r>
              <a:rPr lang="en-US" dirty="0" err="1"/>
              <a:t>exponentiated</a:t>
            </a:r>
            <a:r>
              <a:rPr lang="en-US" dirty="0"/>
              <a:t> confidence bounds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1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Blood screening data </a:t>
            </a:r>
            <a:r>
              <a:rPr lang="en-US" b="1" dirty="0"/>
              <a:t>plasma </a:t>
            </a:r>
            <a:r>
              <a:rPr lang="en-US" dirty="0"/>
              <a:t>from HSAUR3 package</a:t>
            </a:r>
          </a:p>
          <a:p>
            <a:r>
              <a:rPr lang="en-US" dirty="0"/>
              <a:t>Utility of erythrocyte sedimentation rate (ESR) in screening for disease</a:t>
            </a:r>
          </a:p>
          <a:p>
            <a:pPr lvl="1"/>
            <a:r>
              <a:rPr lang="en-US" dirty="0"/>
              <a:t>ESR&lt;20 is “healthy”</a:t>
            </a:r>
          </a:p>
          <a:p>
            <a:r>
              <a:rPr lang="en-US" dirty="0"/>
              <a:t>Is ESR&gt;20 associated with levels of plasma proteins fibrinogen and globulin?</a:t>
            </a:r>
          </a:p>
          <a:p>
            <a:pPr lvl="1"/>
            <a:r>
              <a:rPr lang="en-US" dirty="0"/>
              <a:t>If not, then these measures are not likely to be useful in screening for disease</a:t>
            </a:r>
          </a:p>
        </p:txBody>
      </p:sp>
    </p:spTree>
    <p:extLst>
      <p:ext uri="{BB962C8B-B14F-4D97-AF65-F5344CB8AC3E}">
        <p14:creationId xmlns:p14="http://schemas.microsoft.com/office/powerpoint/2010/main" val="1372315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72AFE-858A-2246-B9F5-360A0188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3D8BF-CD93-8240-811F-FCD970F5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7" y="1313943"/>
            <a:ext cx="5637228" cy="487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42A9F-0D45-D14B-9905-95E882F71774}"/>
              </a:ext>
            </a:extLst>
          </p:cNvPr>
          <p:cNvSpPr txBox="1"/>
          <p:nvPr/>
        </p:nvSpPr>
        <p:spPr>
          <a:xfrm>
            <a:off x="6146276" y="1907831"/>
            <a:ext cx="268663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Both proteins slightly higher for ESR &gt;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similarity (overlap)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7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Run 2 logistic regression models to see if each plasma protein is associated with ESR&gt;20</a:t>
            </a:r>
          </a:p>
          <a:p>
            <a:pPr lvl="1"/>
            <a:r>
              <a:rPr lang="en-US" dirty="0"/>
              <a:t>Without considering the effect of the other protein</a:t>
            </a:r>
          </a:p>
          <a:p>
            <a:endParaRPr lang="en-US" dirty="0"/>
          </a:p>
          <a:p>
            <a:r>
              <a:rPr lang="en-US" dirty="0"/>
              <a:t>Run a model having both plasma proteins as independent variables</a:t>
            </a:r>
          </a:p>
          <a:p>
            <a:pPr lvl="1"/>
            <a:r>
              <a:rPr lang="en-US" dirty="0"/>
              <a:t>Do the associations change?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anova</a:t>
            </a:r>
            <a:r>
              <a:rPr lang="en-US" dirty="0"/>
              <a:t>() to see if including both proteins improves model fit</a:t>
            </a:r>
          </a:p>
          <a:p>
            <a:pPr lvl="1"/>
            <a:r>
              <a:rPr lang="en-US" i="1" dirty="0"/>
              <a:t>Note: use option </a:t>
            </a:r>
            <a:r>
              <a:rPr lang="en-US" b="1" i="1" dirty="0"/>
              <a:t>test=“</a:t>
            </a:r>
            <a:r>
              <a:rPr lang="en-US" b="1" i="1" dirty="0" err="1"/>
              <a:t>Chisq</a:t>
            </a:r>
            <a:r>
              <a:rPr lang="en-US" b="1" i="1" dirty="0"/>
              <a:t>” </a:t>
            </a:r>
            <a:r>
              <a:rPr lang="en-US" i="1" dirty="0"/>
              <a:t>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01250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F9A2A4-CC3A-5343-92AF-60CF262A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6F49A9-CEBA-F048-AC9D-673094280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68460"/>
              </p:ext>
            </p:extLst>
          </p:nvPr>
        </p:nvGraphicFramePr>
        <p:xfrm>
          <a:off x="673768" y="1417638"/>
          <a:ext cx="781571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238">
                  <a:extLst>
                    <a:ext uri="{9D8B030D-6E8A-4147-A177-3AD203B41FA5}">
                      <a16:colId xmlns:a16="http://schemas.microsoft.com/office/drawing/2014/main" val="568792136"/>
                    </a:ext>
                  </a:extLst>
                </a:gridCol>
                <a:gridCol w="2605238">
                  <a:extLst>
                    <a:ext uri="{9D8B030D-6E8A-4147-A177-3AD203B41FA5}">
                      <a16:colId xmlns:a16="http://schemas.microsoft.com/office/drawing/2014/main" val="89817373"/>
                    </a:ext>
                  </a:extLst>
                </a:gridCol>
                <a:gridCol w="2605238">
                  <a:extLst>
                    <a:ext uri="{9D8B030D-6E8A-4147-A177-3AD203B41FA5}">
                      <a16:colId xmlns:a16="http://schemas.microsoft.com/office/drawing/2014/main" val="1129684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Regression Coefficient(s) ± SE (p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OR with 95% Confidence Interval(s)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ESR ~ fibrinogen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1.83 ± 0.90 (0.043)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6.22 (1.40, 54.5)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9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ESR ~ globulin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0.14 ± 0.10 (0.17)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1.15 (0.94, 1.43)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ESR ~ fibrinogen + globulin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1.91 ± 0.97 (0.049)</a:t>
                      </a:r>
                    </a:p>
                    <a:p>
                      <a:r>
                        <a:rPr lang="en-US" sz="2200" dirty="0"/>
                        <a:t>0.16 ± 0.12 (0.19)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6.76 (1.40, 73.0)</a:t>
                      </a:r>
                    </a:p>
                    <a:p>
                      <a:r>
                        <a:rPr lang="en-US" sz="2200" dirty="0"/>
                        <a:t>1.17 (0.94, 1.53)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361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15489A-C1D1-064A-8D93-AA60C569FEF7}"/>
              </a:ext>
            </a:extLst>
          </p:cNvPr>
          <p:cNvSpPr txBox="1"/>
          <p:nvPr/>
        </p:nvSpPr>
        <p:spPr>
          <a:xfrm>
            <a:off x="1324632" y="4457031"/>
            <a:ext cx="6171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 of globulin to the model did not substantially improve model fit (p=0.17)</a:t>
            </a:r>
          </a:p>
          <a:p>
            <a:endParaRPr lang="en-US" sz="2800" dirty="0"/>
          </a:p>
          <a:p>
            <a:r>
              <a:rPr lang="en-US" sz="2800" u="sng" dirty="0"/>
              <a:t>Final model</a:t>
            </a:r>
            <a:r>
              <a:rPr lang="en-US" sz="2800" dirty="0"/>
              <a:t>: fibrinogen alone predicting ESR</a:t>
            </a:r>
          </a:p>
        </p:txBody>
      </p:sp>
    </p:spTree>
    <p:extLst>
      <p:ext uri="{BB962C8B-B14F-4D97-AF65-F5344CB8AC3E}">
        <p14:creationId xmlns:p14="http://schemas.microsoft.com/office/powerpoint/2010/main" val="271333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0D12-FE8A-4546-9A4C-A11939AD8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Fibrinogen is associated with ESR &gt; 20 while globulin is not</a:t>
            </a:r>
          </a:p>
          <a:p>
            <a:r>
              <a:rPr lang="en-US" dirty="0"/>
              <a:t>Association is statistically significant (p&lt;0.05)</a:t>
            </a:r>
          </a:p>
          <a:p>
            <a:r>
              <a:rPr lang="en-US" dirty="0"/>
              <a:t>OR &gt; 1, confidence interval excludes 1</a:t>
            </a:r>
          </a:p>
          <a:p>
            <a:r>
              <a:rPr lang="en-US" dirty="0"/>
              <a:t>Adding globulin to the model does not improve fit</a:t>
            </a:r>
          </a:p>
          <a:p>
            <a:r>
              <a:rPr lang="en-US" i="1" dirty="0">
                <a:solidFill>
                  <a:schemeClr val="tx2"/>
                </a:solidFill>
              </a:rPr>
              <a:t>How do these proteins do at classifying patients as ESR &gt; 20?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0F90B0-19B3-3242-84FC-58600B6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</p:spTree>
    <p:extLst>
      <p:ext uri="{BB962C8B-B14F-4D97-AF65-F5344CB8AC3E}">
        <p14:creationId xmlns:p14="http://schemas.microsoft.com/office/powerpoint/2010/main" val="243810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A803-290C-6047-AC09-91ACB4A2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Screening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3F79-52A6-274A-9922-F8B30BAC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Sensitivity: Proportion of people who test positive among those that have the condition</a:t>
            </a:r>
          </a:p>
          <a:p>
            <a:r>
              <a:rPr lang="en-US" dirty="0"/>
              <a:t>Specificity: Proportion of people who test negative among those that do not have the condition</a:t>
            </a:r>
          </a:p>
          <a:p>
            <a:r>
              <a:rPr lang="en-US" dirty="0"/>
              <a:t>Positive Predictive Value (PPV): Probability that an individual has the condition, if they tested positive</a:t>
            </a:r>
          </a:p>
          <a:p>
            <a:r>
              <a:rPr lang="en-US" dirty="0"/>
              <a:t>Negative Predictive Value (NPV): Probability that an individual does not have the condition, if they tested negative</a:t>
            </a:r>
          </a:p>
          <a:p>
            <a:r>
              <a:rPr lang="en-US" i="1" dirty="0"/>
              <a:t>Sensitivity and Specificity are characteristics of the test, and are independent of the prevalence of the disease, whereas PPV and NPV do depend on prevalence </a:t>
            </a:r>
          </a:p>
        </p:txBody>
      </p:sp>
    </p:spTree>
    <p:extLst>
      <p:ext uri="{BB962C8B-B14F-4D97-AF65-F5344CB8AC3E}">
        <p14:creationId xmlns:p14="http://schemas.microsoft.com/office/powerpoint/2010/main" val="95396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610752"/>
              </p:ext>
            </p:extLst>
          </p:nvPr>
        </p:nvGraphicFramePr>
        <p:xfrm>
          <a:off x="1504950" y="1963294"/>
          <a:ext cx="68961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True</a:t>
                      </a:r>
                      <a:r>
                        <a:rPr lang="en-US" sz="2800" baseline="0" dirty="0"/>
                        <a:t> Positives</a:t>
                      </a:r>
                    </a:p>
                    <a:p>
                      <a:r>
                        <a:rPr lang="en-US" sz="2800" baseline="0" dirty="0"/>
                        <a:t>(TP)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False Positives</a:t>
                      </a:r>
                    </a:p>
                    <a:p>
                      <a:r>
                        <a:rPr lang="en-US" sz="2800" dirty="0"/>
                        <a:t>(FP)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False Negatives</a:t>
                      </a:r>
                    </a:p>
                    <a:p>
                      <a:r>
                        <a:rPr lang="en-US" sz="2800" dirty="0"/>
                        <a:t>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True</a:t>
                      </a:r>
                      <a:r>
                        <a:rPr lang="en-US" sz="2800" baseline="0" dirty="0"/>
                        <a:t> Negatives</a:t>
                      </a:r>
                    </a:p>
                    <a:p>
                      <a:r>
                        <a:rPr lang="en-US" sz="2800" baseline="0" dirty="0"/>
                        <a:t>(TN)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78400" y="1349853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Truth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592" y="2230689"/>
            <a:ext cx="677108" cy="25545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7550" y="5171440"/>
            <a:ext cx="3473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Sensitivity = TP/(TP+FN)</a:t>
            </a:r>
          </a:p>
          <a:p>
            <a:r>
              <a:rPr lang="en-US" sz="2400" dirty="0"/>
              <a:t>Specificity = TN/(TN+FP)</a:t>
            </a:r>
          </a:p>
          <a:p>
            <a:r>
              <a:rPr lang="en-US" sz="2400" dirty="0"/>
              <a:t>PPV = TP/(TP+FP)</a:t>
            </a:r>
          </a:p>
          <a:p>
            <a:r>
              <a:rPr lang="en-US" sz="2400" dirty="0"/>
              <a:t>NPV = TN/(TN+FN)</a:t>
            </a:r>
          </a:p>
        </p:txBody>
      </p:sp>
    </p:spTree>
    <p:extLst>
      <p:ext uri="{BB962C8B-B14F-4D97-AF65-F5344CB8AC3E}">
        <p14:creationId xmlns:p14="http://schemas.microsoft.com/office/powerpoint/2010/main" val="425915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E4E678-FAA6-6145-A4BA-D928FBEBCDC9}"/>
              </a:ext>
            </a:extLst>
          </p:cNvPr>
          <p:cNvSpPr txBox="1"/>
          <p:nvPr/>
        </p:nvSpPr>
        <p:spPr>
          <a:xfrm>
            <a:off x="985520" y="5130800"/>
            <a:ext cx="4693920" cy="96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406BF-450E-6849-91EE-C75E0924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538480"/>
            <a:ext cx="7152640" cy="5252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63779-C1CB-1B48-B16B-F92808C2EC1E}"/>
              </a:ext>
            </a:extLst>
          </p:cNvPr>
          <p:cNvSpPr txBox="1"/>
          <p:nvPr/>
        </p:nvSpPr>
        <p:spPr>
          <a:xfrm>
            <a:off x="1422400" y="6258560"/>
            <a:ext cx="682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Image credit</a:t>
            </a:r>
            <a:r>
              <a:rPr lang="en-US" sz="1600" dirty="0"/>
              <a:t>: https://</a:t>
            </a:r>
            <a:r>
              <a:rPr lang="en-US" sz="1600" dirty="0" err="1"/>
              <a:t>commons.wikimedia.org</a:t>
            </a:r>
            <a:r>
              <a:rPr lang="en-US" sz="1600" dirty="0"/>
              <a:t>/w/</a:t>
            </a:r>
            <a:r>
              <a:rPr lang="en-US" sz="1600" dirty="0" err="1"/>
              <a:t>index.php?curid</a:t>
            </a:r>
            <a:r>
              <a:rPr lang="en-US" sz="1600" dirty="0"/>
              <a:t>=97286749</a:t>
            </a:r>
          </a:p>
        </p:txBody>
      </p:sp>
    </p:spTree>
    <p:extLst>
      <p:ext uri="{BB962C8B-B14F-4D97-AF65-F5344CB8AC3E}">
        <p14:creationId xmlns:p14="http://schemas.microsoft.com/office/powerpoint/2010/main" val="227602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AC0A-C060-0347-B0F1-67A026FA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16287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Impact of Disease Prevalence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28A50-E124-0E4D-B99C-8C80E19A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2574290"/>
            <a:ext cx="6743700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0907A-72F0-F043-BAA7-CD1A58AD22D6}"/>
              </a:ext>
            </a:extLst>
          </p:cNvPr>
          <p:cNvSpPr txBox="1"/>
          <p:nvPr/>
        </p:nvSpPr>
        <p:spPr>
          <a:xfrm>
            <a:off x="1364230" y="6321008"/>
            <a:ext cx="6415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credit: https://</a:t>
            </a:r>
            <a:r>
              <a:rPr lang="en-US" sz="1600" dirty="0" err="1"/>
              <a:t>geekymedics.com</a:t>
            </a:r>
            <a:r>
              <a:rPr lang="en-US" sz="1600" dirty="0"/>
              <a:t>/sensitivity-specificity-</a:t>
            </a:r>
            <a:r>
              <a:rPr lang="en-US" sz="1600" dirty="0" err="1"/>
              <a:t>ppv</a:t>
            </a:r>
            <a:r>
              <a:rPr lang="en-US" sz="1600" dirty="0"/>
              <a:t>-and-</a:t>
            </a:r>
            <a:r>
              <a:rPr lang="en-US" sz="1600" dirty="0" err="1"/>
              <a:t>npv</a:t>
            </a:r>
            <a:r>
              <a:rPr lang="en-US" sz="1600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83F08-BADF-FA42-9943-FCF2C6B5518C}"/>
              </a:ext>
            </a:extLst>
          </p:cNvPr>
          <p:cNvSpPr txBox="1"/>
          <p:nvPr/>
        </p:nvSpPr>
        <p:spPr>
          <a:xfrm>
            <a:off x="1200149" y="1305878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prevalence decreases (the disease becomes more rare), the PPV will go down and NPV will go up because there will be more FP for every TP, </a:t>
            </a:r>
            <a:r>
              <a:rPr lang="en-US" i="1" dirty="0"/>
              <a:t>i.e.</a:t>
            </a:r>
            <a:r>
              <a:rPr lang="en-US" dirty="0"/>
              <a:t> you are looking for a “needle in a haystack”</a:t>
            </a:r>
          </a:p>
        </p:txBody>
      </p:sp>
    </p:spTree>
    <p:extLst>
      <p:ext uri="{BB962C8B-B14F-4D97-AF65-F5344CB8AC3E}">
        <p14:creationId xmlns:p14="http://schemas.microsoft.com/office/powerpoint/2010/main" val="380954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5" y="1765980"/>
            <a:ext cx="8229600" cy="1143000"/>
          </a:xfrm>
        </p:spPr>
        <p:txBody>
          <a:bodyPr/>
          <a:lstStyle/>
          <a:p>
            <a:r>
              <a:rPr lang="en-US" b="1" i="1" dirty="0"/>
              <a:t>Generalized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26312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ROC Curves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4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receiver operating characteristic (ROC) curve is a graphic that illustrates the diagnostic ability of a binary classifier</a:t>
            </a:r>
          </a:p>
          <a:p>
            <a:r>
              <a:rPr lang="en-US" dirty="0"/>
              <a:t>The area under the curve (AUC) is a measure of how well the classifier performs</a:t>
            </a:r>
          </a:p>
          <a:p>
            <a:pPr lvl="1"/>
            <a:r>
              <a:rPr lang="en-US" dirty="0"/>
              <a:t>Over 0.90 is Excellent</a:t>
            </a:r>
          </a:p>
          <a:p>
            <a:pPr lvl="1"/>
            <a:r>
              <a:rPr lang="en-US" dirty="0"/>
              <a:t>0.80-0.90 is Good</a:t>
            </a:r>
          </a:p>
          <a:p>
            <a:pPr lvl="1"/>
            <a:r>
              <a:rPr lang="en-US" dirty="0"/>
              <a:t>0.70-0.80 is Fair</a:t>
            </a:r>
          </a:p>
          <a:p>
            <a:r>
              <a:rPr lang="en-US" dirty="0"/>
              <a:t>Illustrates the tradeoff between sensitivity and specificity</a:t>
            </a:r>
          </a:p>
          <a:p>
            <a:pPr lvl="1"/>
            <a:r>
              <a:rPr lang="en-US" dirty="0"/>
              <a:t>Tests with higher sensitivities tend to have lower specificities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1671947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479B-5682-DD43-B679-B6A73FDA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Sensitivity - Specificity Tradeoff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C505E-4EB1-B146-A9F4-ADDEEE3E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6360160" cy="4897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ED0C1-CC68-2747-9692-F891B92309B5}"/>
              </a:ext>
            </a:extLst>
          </p:cNvPr>
          <p:cNvSpPr txBox="1"/>
          <p:nvPr/>
        </p:nvSpPr>
        <p:spPr>
          <a:xfrm>
            <a:off x="2082800" y="6393765"/>
            <a:ext cx="529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 err="1"/>
              <a:t>Florkowski</a:t>
            </a:r>
            <a:r>
              <a:rPr lang="en-US" sz="1600" dirty="0"/>
              <a:t> </a:t>
            </a:r>
            <a:r>
              <a:rPr lang="en-US" sz="1600" i="1" dirty="0" err="1"/>
              <a:t>Clin</a:t>
            </a:r>
            <a:r>
              <a:rPr lang="en-US" sz="1600" i="1" dirty="0"/>
              <a:t> </a:t>
            </a:r>
            <a:r>
              <a:rPr lang="en-US" sz="1600" i="1" dirty="0" err="1"/>
              <a:t>Biochem</a:t>
            </a:r>
            <a:r>
              <a:rPr lang="en-US" sz="1600" i="1" dirty="0"/>
              <a:t> Rev </a:t>
            </a:r>
            <a:r>
              <a:rPr lang="en-US" sz="1600" dirty="0"/>
              <a:t>29 </a:t>
            </a:r>
            <a:r>
              <a:rPr lang="en-US" sz="1600" dirty="0" err="1"/>
              <a:t>Suppl</a:t>
            </a: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) August 2008</a:t>
            </a:r>
          </a:p>
        </p:txBody>
      </p:sp>
    </p:spTree>
    <p:extLst>
      <p:ext uri="{BB962C8B-B14F-4D97-AF65-F5344CB8AC3E}">
        <p14:creationId xmlns:p14="http://schemas.microsoft.com/office/powerpoint/2010/main" val="164804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Generating ROC Curves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</a:t>
            </a:r>
            <a:r>
              <a:rPr lang="en-US" dirty="0" err="1"/>
              <a:t>pROC</a:t>
            </a:r>
            <a:endParaRPr lang="en-US" dirty="0"/>
          </a:p>
          <a:p>
            <a:r>
              <a:rPr lang="en-US" dirty="0"/>
              <a:t>function roc()</a:t>
            </a:r>
          </a:p>
          <a:p>
            <a:r>
              <a:rPr lang="en-US" dirty="0"/>
              <a:t>fit &lt;- </a:t>
            </a:r>
            <a:r>
              <a:rPr lang="en-US" dirty="0" err="1"/>
              <a:t>glm</a:t>
            </a:r>
            <a:r>
              <a:rPr lang="en-US" dirty="0"/>
              <a:t>(y ~ x, data, family=binomial(logit))</a:t>
            </a:r>
          </a:p>
          <a:p>
            <a:r>
              <a:rPr lang="en-US" dirty="0" err="1"/>
              <a:t>pred</a:t>
            </a:r>
            <a:r>
              <a:rPr lang="en-US" dirty="0"/>
              <a:t> &lt;- predict(fit, type=“response”)</a:t>
            </a:r>
          </a:p>
          <a:p>
            <a:r>
              <a:rPr lang="en-US" dirty="0" err="1"/>
              <a:t>roccurve</a:t>
            </a:r>
            <a:r>
              <a:rPr lang="en-US" dirty="0"/>
              <a:t> &lt;- roc(</a:t>
            </a:r>
            <a:r>
              <a:rPr lang="en-US" dirty="0" err="1"/>
              <a:t>data$y</a:t>
            </a:r>
            <a:r>
              <a:rPr lang="en-US" dirty="0"/>
              <a:t> ~ </a:t>
            </a:r>
            <a:r>
              <a:rPr lang="en-US" dirty="0" err="1"/>
              <a:t>pred</a:t>
            </a:r>
            <a:r>
              <a:rPr lang="en-US" dirty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roccurve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4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A2B4DE-0AAB-EB4A-A671-87DA5817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C02D4-466A-0D4D-9765-35932F16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" y="1417637"/>
            <a:ext cx="7392202" cy="4704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3BF18-7480-734A-AF57-7E93A630A1C8}"/>
              </a:ext>
            </a:extLst>
          </p:cNvPr>
          <p:cNvSpPr txBox="1"/>
          <p:nvPr/>
        </p:nvSpPr>
        <p:spPr>
          <a:xfrm>
            <a:off x="2254718" y="1316620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Fibrinogen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5CD02-1557-9045-8B40-077D2DDD2D8D}"/>
              </a:ext>
            </a:extLst>
          </p:cNvPr>
          <p:cNvSpPr txBox="1"/>
          <p:nvPr/>
        </p:nvSpPr>
        <p:spPr>
          <a:xfrm>
            <a:off x="5438274" y="1316620"/>
            <a:ext cx="23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Fibrinogen + Globulin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8C38B-B00C-404D-A35B-C49C1B94AF85}"/>
              </a:ext>
            </a:extLst>
          </p:cNvPr>
          <p:cNvSpPr txBox="1"/>
          <p:nvPr/>
        </p:nvSpPr>
        <p:spPr>
          <a:xfrm>
            <a:off x="2254718" y="6189043"/>
            <a:ext cx="208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= 0.71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B7A97-0919-BC41-A9DF-D5E29956DC7E}"/>
              </a:ext>
            </a:extLst>
          </p:cNvPr>
          <p:cNvSpPr txBox="1"/>
          <p:nvPr/>
        </p:nvSpPr>
        <p:spPr>
          <a:xfrm>
            <a:off x="6014674" y="6227545"/>
            <a:ext cx="121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= 0.81</a:t>
            </a:r>
          </a:p>
        </p:txBody>
      </p:sp>
    </p:spTree>
    <p:extLst>
      <p:ext uri="{BB962C8B-B14F-4D97-AF65-F5344CB8AC3E}">
        <p14:creationId xmlns:p14="http://schemas.microsoft.com/office/powerpoint/2010/main" val="50257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981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Model with fibrinogen alone</a:t>
            </a:r>
          </a:p>
          <a:p>
            <a:pPr lvl="1"/>
            <a:r>
              <a:rPr lang="en-US" dirty="0"/>
              <a:t>ROC AUC = 0.71</a:t>
            </a:r>
          </a:p>
          <a:p>
            <a:pPr lvl="1"/>
            <a:r>
              <a:rPr lang="en-US" dirty="0"/>
              <a:t>Fair</a:t>
            </a:r>
          </a:p>
          <a:p>
            <a:r>
              <a:rPr lang="en-US" dirty="0"/>
              <a:t>Model with both proteins</a:t>
            </a:r>
          </a:p>
          <a:p>
            <a:pPr lvl="1"/>
            <a:r>
              <a:rPr lang="en-US" dirty="0"/>
              <a:t>ROC AUC = 0.81</a:t>
            </a:r>
          </a:p>
          <a:p>
            <a:pPr lvl="1"/>
            <a:r>
              <a:rPr lang="en-US" dirty="0"/>
              <a:t>Good</a:t>
            </a:r>
          </a:p>
          <a:p>
            <a:r>
              <a:rPr lang="en-US" dirty="0">
                <a:solidFill>
                  <a:srgbClr val="C00000"/>
                </a:solidFill>
              </a:rPr>
              <a:t>Addition of globulin did not meaningfully impact model fit, yet it does improve the model’s performance as a classifier</a:t>
            </a:r>
          </a:p>
          <a:p>
            <a:r>
              <a:rPr lang="en-US" dirty="0"/>
              <a:t>Which is the better model?  Depends on your objective</a:t>
            </a:r>
          </a:p>
          <a:p>
            <a:pPr lvl="1"/>
            <a:r>
              <a:rPr lang="en-US" b="1" i="1" dirty="0"/>
              <a:t>Explanation</a:t>
            </a:r>
            <a:r>
              <a:rPr lang="en-US" dirty="0"/>
              <a:t> vs. </a:t>
            </a:r>
            <a:r>
              <a:rPr lang="en-US" b="1" i="1" dirty="0"/>
              <a:t>prediction</a:t>
            </a:r>
          </a:p>
          <a:p>
            <a:pPr lvl="1"/>
            <a:r>
              <a:rPr lang="en-US" dirty="0"/>
              <a:t>More on predictive models next week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5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are Generalized Linear Models?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Generalization of linear regression techniques</a:t>
            </a:r>
          </a:p>
          <a:p>
            <a:r>
              <a:rPr lang="en-US" sz="2800" dirty="0"/>
              <a:t>Encompasses more than normally distributed dependent variables</a:t>
            </a:r>
          </a:p>
          <a:p>
            <a:pPr lvl="1"/>
            <a:r>
              <a:rPr lang="en-US" sz="2600" dirty="0"/>
              <a:t>Method extended to include binary and count data, among others</a:t>
            </a:r>
          </a:p>
          <a:p>
            <a:r>
              <a:rPr lang="en-US" sz="2800" dirty="0"/>
              <a:t>The dependent variable is predicted by a linear set of independent variables</a:t>
            </a:r>
          </a:p>
          <a:p>
            <a:r>
              <a:rPr lang="en-US" sz="2800" dirty="0"/>
              <a:t>The dependent variable is joined to the linear predictors by a link function</a:t>
            </a:r>
          </a:p>
          <a:p>
            <a:pPr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7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Components of Generalized Linear Models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8300" y="2654301"/>
            <a:ext cx="8229600" cy="3797300"/>
          </a:xfrm>
        </p:spPr>
        <p:txBody>
          <a:bodyPr/>
          <a:lstStyle/>
          <a:p>
            <a:r>
              <a:rPr lang="en-US" dirty="0"/>
              <a:t>Dependent variable (Y)</a:t>
            </a:r>
          </a:p>
          <a:p>
            <a:pPr lvl="1"/>
            <a:r>
              <a:rPr lang="en-US" dirty="0"/>
              <a:t>Distribution from the exponential family</a:t>
            </a:r>
          </a:p>
          <a:p>
            <a:r>
              <a:rPr lang="en-US" dirty="0"/>
              <a:t>Linear predictor (X’s)</a:t>
            </a:r>
          </a:p>
          <a:p>
            <a:pPr lvl="1"/>
            <a:r>
              <a:rPr lang="en-US" dirty="0"/>
              <a:t>independent variables</a:t>
            </a:r>
          </a:p>
          <a:p>
            <a:r>
              <a:rPr lang="en-US" dirty="0"/>
              <a:t>Link function</a:t>
            </a:r>
          </a:p>
          <a:p>
            <a:pPr lvl="1"/>
            <a:r>
              <a:rPr lang="en-US" dirty="0"/>
              <a:t>Relates the expected value of Y to the linear predictor</a:t>
            </a:r>
          </a:p>
          <a:p>
            <a:pPr lvl="1"/>
            <a:endParaRPr lang="en-US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07546"/>
              </p:ext>
            </p:extLst>
          </p:nvPr>
        </p:nvGraphicFramePr>
        <p:xfrm>
          <a:off x="876300" y="1536700"/>
          <a:ext cx="739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7" name="Equation" r:id="rId3" imgW="2387600" imgH="228600" progId="Equation.3">
                  <p:embed/>
                </p:oleObj>
              </mc:Choice>
              <mc:Fallback>
                <p:oleObj name="Equation" r:id="rId3" imgW="2387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536700"/>
                        <a:ext cx="7391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986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Techniques in the GLM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1295400"/>
            <a:ext cx="2362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00400" y="1295400"/>
            <a:ext cx="2590800" cy="464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096000" y="1295400"/>
            <a:ext cx="2362200" cy="403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9600" y="1752600"/>
            <a:ext cx="220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Bivariate Form: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Correlation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Simple linear regression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352800" y="1447800"/>
            <a:ext cx="2286000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Simple Multivariate Form: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Multiple linear regression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ANOVA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ANCOVA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Poisson regression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Survival analysis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Repeated measures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48400" y="1524000"/>
            <a:ext cx="205740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Full Multivariate Form: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MANOVA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MANCOVA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Factor analysis &amp; PCA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Profile analysis</a:t>
            </a: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</a:rPr>
              <a:t>Discriminant</a:t>
            </a:r>
            <a:r>
              <a:rPr lang="en-US" dirty="0">
                <a:solidFill>
                  <a:schemeClr val="bg1"/>
                </a:solidFill>
              </a:rPr>
              <a:t> function analysis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66700" y="6105078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Text:	Barbara </a:t>
            </a:r>
            <a:r>
              <a:rPr lang="en-US" dirty="0" err="1"/>
              <a:t>Tabachnick</a:t>
            </a:r>
            <a:r>
              <a:rPr lang="en-US" dirty="0"/>
              <a:t> &amp; Linda </a:t>
            </a:r>
            <a:r>
              <a:rPr lang="en-US" dirty="0" err="1"/>
              <a:t>Fidell’s</a:t>
            </a:r>
            <a:r>
              <a:rPr lang="en-US" dirty="0"/>
              <a:t> </a:t>
            </a:r>
            <a:r>
              <a:rPr lang="en-US" i="1" dirty="0"/>
              <a:t>Using Multivariate Statistics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 ed.  	Allyn &amp; Bacon, 2001.</a:t>
            </a:r>
          </a:p>
        </p:txBody>
      </p:sp>
    </p:spTree>
    <p:extLst>
      <p:ext uri="{BB962C8B-B14F-4D97-AF65-F5344CB8AC3E}">
        <p14:creationId xmlns:p14="http://schemas.microsoft.com/office/powerpoint/2010/main" val="106843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Forms of Regression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841960"/>
              </p:ext>
            </p:extLst>
          </p:nvPr>
        </p:nvGraphicFramePr>
        <p:xfrm>
          <a:off x="533400" y="1828799"/>
          <a:ext cx="8229600" cy="3794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Outcome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Link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Measure</a:t>
                      </a:r>
                      <a:r>
                        <a:rPr lang="en-US" sz="2400" baseline="0" dirty="0"/>
                        <a:t> of Association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Change</a:t>
                      </a:r>
                      <a:r>
                        <a:rPr lang="en-US" sz="2400" baseline="0" dirty="0"/>
                        <a:t> in Y per unit increase in 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Relative odds of Y per</a:t>
                      </a:r>
                      <a:r>
                        <a:rPr lang="en-US" sz="2400" baseline="0" dirty="0"/>
                        <a:t> unit increase in 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Relative</a:t>
                      </a:r>
                      <a:r>
                        <a:rPr lang="en-US" sz="2400" baseline="0" dirty="0"/>
                        <a:t> risk of Y per unit increase in 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9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Key Assumptions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/>
          </a:bodyPr>
          <a:lstStyle/>
          <a:p>
            <a:r>
              <a:rPr lang="en-US" dirty="0"/>
              <a:t>Observations are </a:t>
            </a:r>
            <a:r>
              <a:rPr lang="en-US" i="1" dirty="0"/>
              <a:t>independent and identically distributed (</a:t>
            </a:r>
            <a:r>
              <a:rPr lang="en-US" i="1" dirty="0" err="1"/>
              <a:t>iid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Data are cross-sectional, not longitudinal!</a:t>
            </a:r>
          </a:p>
          <a:p>
            <a:pPr lvl="1"/>
            <a:r>
              <a:rPr lang="en-US" dirty="0"/>
              <a:t>Methods have been developed to extend to correlated outcomes (GEE, GLMM)</a:t>
            </a:r>
          </a:p>
          <a:p>
            <a:r>
              <a:rPr lang="en-US" dirty="0"/>
              <a:t>Linear relationship between DV and IVs</a:t>
            </a:r>
          </a:p>
          <a:p>
            <a:r>
              <a:rPr lang="en-US" dirty="0" err="1"/>
              <a:t>Homoscedasticity</a:t>
            </a:r>
            <a:r>
              <a:rPr lang="en-US" dirty="0"/>
              <a:t> (homogeneity of variance)</a:t>
            </a:r>
          </a:p>
          <a:p>
            <a:pPr lvl="1"/>
            <a:r>
              <a:rPr lang="en-US" dirty="0"/>
              <a:t>Standard deviations of the error term are constant and not dependent on the IVs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Independent Variables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IVs can be either continuous or discrete</a:t>
            </a:r>
          </a:p>
          <a:p>
            <a:r>
              <a:rPr lang="en-US" dirty="0"/>
              <a:t>Continuous IVs do not need to be normally distributed</a:t>
            </a:r>
          </a:p>
          <a:p>
            <a:r>
              <a:rPr lang="en-US" dirty="0"/>
              <a:t>Discrete IVs should be coded so that there is a reference category that the other levels are compared to</a:t>
            </a:r>
          </a:p>
          <a:p>
            <a:pPr lvl="1"/>
            <a:r>
              <a:rPr lang="en-US" dirty="0"/>
              <a:t>E.g. Drug=0 (placebo), =1 (tx1), =2 (tx2)</a:t>
            </a:r>
          </a:p>
          <a:p>
            <a:r>
              <a:rPr lang="en-US" dirty="0"/>
              <a:t>IVs can be correlated but not too highly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4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10548</TotalTime>
  <Words>1596</Words>
  <Application>Microsoft Macintosh PowerPoint</Application>
  <PresentationFormat>On-screen Show (4:3)</PresentationFormat>
  <Paragraphs>250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Symbol</vt:lpstr>
      <vt:lpstr>Office Theme</vt:lpstr>
      <vt:lpstr>Equation</vt:lpstr>
      <vt:lpstr>BIFX 503: Statistics for Bioinformatics </vt:lpstr>
      <vt:lpstr>Content</vt:lpstr>
      <vt:lpstr>Generalized Linear Models</vt:lpstr>
      <vt:lpstr>What are Generalized Linear Models?</vt:lpstr>
      <vt:lpstr>Components of Generalized Linear Models</vt:lpstr>
      <vt:lpstr>Techniques in the GLM</vt:lpstr>
      <vt:lpstr>Forms of Regression</vt:lpstr>
      <vt:lpstr>Key Assumptions</vt:lpstr>
      <vt:lpstr>Independent Variables</vt:lpstr>
      <vt:lpstr>Model Fitting</vt:lpstr>
      <vt:lpstr>Inference</vt:lpstr>
      <vt:lpstr>Logistic Regression</vt:lpstr>
      <vt:lpstr>Logistic Regression</vt:lpstr>
      <vt:lpstr>Logistic Regression</vt:lpstr>
      <vt:lpstr>PowerPoint Presentation</vt:lpstr>
      <vt:lpstr>Risk vs. Odds</vt:lpstr>
      <vt:lpstr>Interpretation of Logistic Regression Coefficients</vt:lpstr>
      <vt:lpstr>Inference</vt:lpstr>
      <vt:lpstr>Logistic Regression in R</vt:lpstr>
      <vt:lpstr>Logistic Regression in R</vt:lpstr>
      <vt:lpstr>Logistic Regression Example</vt:lpstr>
      <vt:lpstr>Blood Screening Example</vt:lpstr>
      <vt:lpstr>Blood Screening Example</vt:lpstr>
      <vt:lpstr>Blood Screening Example</vt:lpstr>
      <vt:lpstr>Blood Screening Example</vt:lpstr>
      <vt:lpstr>Medical Screening Tests</vt:lpstr>
      <vt:lpstr>Confusion Matrix</vt:lpstr>
      <vt:lpstr>PowerPoint Presentation</vt:lpstr>
      <vt:lpstr>Impact of Disease Prevalence</vt:lpstr>
      <vt:lpstr>ROC Curves</vt:lpstr>
      <vt:lpstr>Sensitivity - Specificity Tradeoff</vt:lpstr>
      <vt:lpstr>Generating ROC Curves in R</vt:lpstr>
      <vt:lpstr>Blood Screening Example</vt:lpstr>
      <vt:lpstr>Blood Screening Example</vt:lpstr>
    </vt:vector>
  </TitlesOfParts>
  <Company>Schroeder Statistical Consulting,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Schroeder</dc:creator>
  <cp:lastModifiedBy>Jennifer Schroeder</cp:lastModifiedBy>
  <cp:revision>729</cp:revision>
  <cp:lastPrinted>2018-04-19T16:49:57Z</cp:lastPrinted>
  <dcterms:created xsi:type="dcterms:W3CDTF">2016-09-16T17:39:07Z</dcterms:created>
  <dcterms:modified xsi:type="dcterms:W3CDTF">2021-10-10T20:04:49Z</dcterms:modified>
</cp:coreProperties>
</file>